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60" r:id="rId5"/>
    <p:sldId id="258" r:id="rId6"/>
    <p:sldId id="272" r:id="rId7"/>
    <p:sldId id="270" r:id="rId8"/>
    <p:sldId id="261" r:id="rId9"/>
    <p:sldId id="264" r:id="rId10"/>
    <p:sldId id="262" r:id="rId11"/>
    <p:sldId id="273" r:id="rId12"/>
    <p:sldId id="269" r:id="rId13"/>
    <p:sldId id="267" r:id="rId14"/>
    <p:sldId id="259" r:id="rId15"/>
    <p:sldId id="271" r:id="rId16"/>
    <p:sldId id="265" r:id="rId17"/>
    <p:sldId id="266" r:id="rId18"/>
    <p:sldId id="26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4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75A5-FD39-4792-93E6-ECA478ED655C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6CD6-CB8C-4339-9EF3-64B3E941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75A5-FD39-4792-93E6-ECA478ED655C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6CD6-CB8C-4339-9EF3-64B3E941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75A5-FD39-4792-93E6-ECA478ED655C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6CD6-CB8C-4339-9EF3-64B3E941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75A5-FD39-4792-93E6-ECA478ED655C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6CD6-CB8C-4339-9EF3-64B3E941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75A5-FD39-4792-93E6-ECA478ED655C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6CD6-CB8C-4339-9EF3-64B3E941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75A5-FD39-4792-93E6-ECA478ED655C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6CD6-CB8C-4339-9EF3-64B3E941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75A5-FD39-4792-93E6-ECA478ED655C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6CD6-CB8C-4339-9EF3-64B3E941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75A5-FD39-4792-93E6-ECA478ED655C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6CD6-CB8C-4339-9EF3-64B3E941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75A5-FD39-4792-93E6-ECA478ED655C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6CD6-CB8C-4339-9EF3-64B3E941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75A5-FD39-4792-93E6-ECA478ED655C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6CD6-CB8C-4339-9EF3-64B3E941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EC75A5-FD39-4792-93E6-ECA478ED655C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D6CD6-CB8C-4339-9EF3-64B3E941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C75A5-FD39-4792-93E6-ECA478ED655C}" type="datetimeFigureOut">
              <a:rPr lang="ru-RU" smtClean="0"/>
              <a:pPr/>
              <a:t>07.10.2008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D6CD6-CB8C-4339-9EF3-64B3E941462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A3%D0%B4%D0%B0%D1%80%D0%BD%D1%8B%D0%B5_%D0%BC%D1%83%D0%B7%D1%8B%D0%BA%D0%B0%D0%BB%D1%8C%D0%BD%D1%8B%D0%B5_%D0%B8%D0%BD%D1%81%D1%82%D1%80%D1%83%D0%BC%D0%B5%D0%BD%D1%82%D1%8B" TargetMode="External"/><Relationship Id="rId7" Type="http://schemas.openxmlformats.org/officeDocument/2006/relationships/hyperlink" Target="http://ru.wikipedia.org/wiki/%D0%9C%D0%B0%D0%BB%D1%8B%D0%B9_%D0%B1%D0%B0%D1%80%D0%B0%D0%B1%D0%B0%D0%BD" TargetMode="External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ru.wikipedia.org/wiki/%D0%9B%D0%B8%D1%82%D0%B0%D0%B2%D1%80%D1%8B" TargetMode="External"/><Relationship Id="rId5" Type="http://schemas.openxmlformats.org/officeDocument/2006/relationships/hyperlink" Target="http://ru.wikipedia.org/wiki/%D0%A2%D1%80%D0%B5%D0%BC%D0%BE%D0%BB%D0%BE" TargetMode="External"/><Relationship Id="rId4" Type="http://schemas.openxmlformats.org/officeDocument/2006/relationships/hyperlink" Target="http://ru.wikipedia.org/wiki/%D0%A6%D0%B8%D0%BB%D0%B8%D0%BD%D0%B4%D1%80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18" Type="http://schemas.openxmlformats.org/officeDocument/2006/relationships/image" Target="../media/image21.png"/><Relationship Id="rId3" Type="http://schemas.openxmlformats.org/officeDocument/2006/relationships/image" Target="../media/image8.png"/><Relationship Id="rId7" Type="http://schemas.openxmlformats.org/officeDocument/2006/relationships/hyperlink" Target="http://www.effectiveenglish.ru/foto/flute1.jpg" TargetMode="External"/><Relationship Id="rId12" Type="http://schemas.openxmlformats.org/officeDocument/2006/relationships/image" Target="../media/image15.jpeg"/><Relationship Id="rId17" Type="http://schemas.openxmlformats.org/officeDocument/2006/relationships/image" Target="../media/image20.jpeg"/><Relationship Id="rId2" Type="http://schemas.openxmlformats.org/officeDocument/2006/relationships/image" Target="../media/image7.png"/><Relationship Id="rId16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11" Type="http://schemas.openxmlformats.org/officeDocument/2006/relationships/image" Target="../media/image14.jpeg"/><Relationship Id="rId5" Type="http://schemas.openxmlformats.org/officeDocument/2006/relationships/image" Target="../media/image9.jpeg"/><Relationship Id="rId15" Type="http://schemas.openxmlformats.org/officeDocument/2006/relationships/image" Target="../media/image18.png"/><Relationship Id="rId10" Type="http://schemas.openxmlformats.org/officeDocument/2006/relationships/image" Target="../media/image13.jpeg"/><Relationship Id="rId19" Type="http://schemas.openxmlformats.org/officeDocument/2006/relationships/image" Target="../media/image22.png"/><Relationship Id="rId4" Type="http://schemas.openxmlformats.org/officeDocument/2006/relationships/hyperlink" Target="http://www.cultinfo.ru/fulltext/1/001/008/pictures/001/288738441.jpg" TargetMode="External"/><Relationship Id="rId9" Type="http://schemas.openxmlformats.org/officeDocument/2006/relationships/image" Target="../media/image12.jpeg"/><Relationship Id="rId14" Type="http://schemas.openxmlformats.org/officeDocument/2006/relationships/image" Target="../media/image1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ubricon.com/partner.asp?aid=%7bFE9D6B71-B158-4CF3-89FD-6E50A28BBF96%7d&amp;ext=0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www.rubricon.com/partner.asp?aid=%7b3B415711-F927-48F4-9604-95126B3F3D54%7d&amp;ext=0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000" b="1" i="1" dirty="0" smtClean="0">
                <a:latin typeface="Arial" pitchFamily="34" charset="0"/>
                <a:cs typeface="Arial" pitchFamily="34" charset="0"/>
              </a:rPr>
              <a:t>Музыкальные инструменты</a:t>
            </a:r>
            <a:endParaRPr lang="ru-RU" sz="4000" b="1" i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/>
                </a:solidFill>
              </a:rPr>
              <a:t>3 класс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Презентация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Учителя музыки</a:t>
            </a:r>
          </a:p>
          <a:p>
            <a:pPr algn="r"/>
            <a:r>
              <a:rPr lang="ru-RU" sz="2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Козловой Е.А.</a:t>
            </a:r>
            <a:endParaRPr lang="ru-RU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8" descr="Eighth_not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4800" y="317500"/>
            <a:ext cx="2133600" cy="1663700"/>
          </a:xfrm>
          <a:prstGeom prst="rect">
            <a:avLst/>
          </a:prstGeom>
          <a:noFill/>
        </p:spPr>
      </p:pic>
      <p:pic>
        <p:nvPicPr>
          <p:cNvPr id="5" name="Picture 10" descr="Sixteenth_note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57950" y="285728"/>
            <a:ext cx="2540000" cy="1993900"/>
          </a:xfrm>
          <a:prstGeom prst="rect">
            <a:avLst/>
          </a:prstGeom>
          <a:noFill/>
        </p:spPr>
      </p:pic>
      <p:pic>
        <p:nvPicPr>
          <p:cNvPr id="6" name="Picture 5" descr="note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72066" y="5000636"/>
            <a:ext cx="622300" cy="1016000"/>
          </a:xfrm>
          <a:prstGeom prst="rect">
            <a:avLst/>
          </a:prstGeom>
          <a:noFill/>
        </p:spPr>
      </p:pic>
      <p:pic>
        <p:nvPicPr>
          <p:cNvPr id="7" name="Picture 12" descr="Thirty-second_not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4500570"/>
            <a:ext cx="1001713" cy="1765300"/>
          </a:xfrm>
          <a:prstGeom prst="rect">
            <a:avLst/>
          </a:prstGeom>
          <a:noFill/>
        </p:spPr>
      </p:pic>
      <p:pic>
        <p:nvPicPr>
          <p:cNvPr id="8" name="Picture 7" descr="a_funny_music_note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428860" y="3429000"/>
            <a:ext cx="1341438" cy="1498600"/>
          </a:xfrm>
          <a:prstGeom prst="rect">
            <a:avLst/>
          </a:prstGeom>
          <a:noFill/>
        </p:spPr>
      </p:pic>
      <p:pic>
        <p:nvPicPr>
          <p:cNvPr id="9" name="Picture 6" descr="musical_not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286116" y="1071546"/>
            <a:ext cx="1270000" cy="127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EN00090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000108"/>
            <a:ext cx="4953016" cy="4953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8662" y="285728"/>
            <a:ext cx="28575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Валторна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929190" y="1500174"/>
            <a:ext cx="371477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духовой мундштучный инструмент;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происходит от охотничьего рога;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длинный, узкий, изогнутый в кольцо цилиндрический ствол вблизи раструба переходит в конический; мундштук глубокий и узкий, воронкообразный.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500166" y="571480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труба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http://im6-tub.yandex.net/i?id=47518018&amp;tov=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2786082" cy="3714776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3786182" y="85723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духовой музыкальный оркестровый и сольный инструмент высокого регистра; </a:t>
            </a:r>
          </a:p>
          <a:p>
            <a:endParaRPr lang="ru-RU" dirty="0" smtClean="0"/>
          </a:p>
          <a:p>
            <a:r>
              <a:rPr lang="ru-RU" dirty="0" smtClean="0"/>
              <a:t>состоит из цилиндрической трубки, переходящей в конце в коническую;</a:t>
            </a:r>
          </a:p>
          <a:p>
            <a:endParaRPr lang="ru-RU" dirty="0" smtClean="0"/>
          </a:p>
          <a:p>
            <a:r>
              <a:rPr lang="ru-RU" dirty="0" smtClean="0"/>
              <a:t>были введены в оперный оркестр в начале 17 в.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Trombon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214554"/>
            <a:ext cx="5403992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000100" y="500042"/>
            <a:ext cx="27146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тромбон</a:t>
            </a:r>
            <a:endParaRPr lang="ru-RU" sz="36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357166"/>
            <a:ext cx="357188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духовой музыкальный инструмент;</a:t>
            </a:r>
          </a:p>
          <a:p>
            <a:endParaRPr lang="ru-RU" dirty="0" smtClean="0"/>
          </a:p>
          <a:p>
            <a:r>
              <a:rPr lang="ru-RU" dirty="0" smtClean="0"/>
              <a:t> изображения тромбона и упоминания о нём в литературе встречаются с 15 века;</a:t>
            </a:r>
          </a:p>
          <a:p>
            <a:endParaRPr lang="ru-RU" dirty="0" smtClean="0"/>
          </a:p>
          <a:p>
            <a:r>
              <a:rPr lang="ru-RU" dirty="0" smtClean="0"/>
              <a:t> представляет собой длинную составную цилиндрическую, дважды изогнутую трубку ,</a:t>
            </a:r>
          </a:p>
          <a:p>
            <a:r>
              <a:rPr lang="ru-RU" dirty="0" smtClean="0"/>
              <a:t>в другой конец трубки вставляется чашеобразный мундштук.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57224" y="285728"/>
            <a:ext cx="178595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туба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1030" descr="Tuba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4408488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4286248" y="357166"/>
            <a:ext cx="4572000" cy="286232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самый низкий по звучанию духовой оркестровый музыкальный инструмент.;</a:t>
            </a:r>
          </a:p>
          <a:p>
            <a:endParaRPr lang="ru-RU" dirty="0" smtClean="0"/>
          </a:p>
          <a:p>
            <a:r>
              <a:rPr lang="ru-RU" dirty="0" smtClean="0"/>
              <a:t>состоит из цилиндрических и конических согнутых трубок, раструба, мундштука и вентильного механизма;</a:t>
            </a:r>
          </a:p>
          <a:p>
            <a:endParaRPr lang="ru-RU" dirty="0" smtClean="0"/>
          </a:p>
          <a:p>
            <a:r>
              <a:rPr lang="ru-RU" dirty="0" smtClean="0"/>
              <a:t> наиболее употребительны Туба-бас (в тоне ми-бемоль) и Туба-контрабас (в тоне си-бемоль).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drum_kit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43050"/>
            <a:ext cx="5073506" cy="435771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285728"/>
            <a:ext cx="335758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Барабанная установка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29190" y="714356"/>
            <a:ext cx="4071966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3" action="ppaction://hlinkfile" tooltip="Ударные музыкальные инструменты"/>
              </a:rPr>
              <a:t>ударный музыкальный инструмент</a:t>
            </a:r>
            <a:r>
              <a:rPr lang="ru-RU" dirty="0" smtClean="0"/>
              <a:t> с неопределённой высотой звука, низкого регистра;</a:t>
            </a:r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Представляет собой широкий металлический или деревянный </a:t>
            </a:r>
            <a:r>
              <a:rPr lang="ru-RU" dirty="0" smtClean="0">
                <a:hlinkClick r:id="rId4" action="ppaction://hlinkfile" tooltip="Цилиндр"/>
              </a:rPr>
              <a:t>цилиндр</a:t>
            </a:r>
            <a:r>
              <a:rPr lang="ru-RU" dirty="0" smtClean="0"/>
              <a:t>, затянутый с обеих сторон кожами;</a:t>
            </a:r>
          </a:p>
          <a:p>
            <a:endParaRPr lang="ru-RU" dirty="0" smtClean="0"/>
          </a:p>
          <a:p>
            <a:r>
              <a:rPr lang="ru-RU" dirty="0" smtClean="0"/>
              <a:t>звук извлекается ударом колотушки с массивной головкой, обёрнутой плотным материалом;</a:t>
            </a:r>
          </a:p>
          <a:p>
            <a:endParaRPr lang="ru-RU" dirty="0" smtClean="0"/>
          </a:p>
          <a:p>
            <a:r>
              <a:rPr lang="ru-RU" dirty="0" smtClean="0"/>
              <a:t>при необходимости исполнения сложных ритмических фигур или </a:t>
            </a:r>
            <a:r>
              <a:rPr lang="ru-RU" dirty="0" smtClean="0">
                <a:hlinkClick r:id="rId5" action="ppaction://hlinkfile" tooltip="Тремоло"/>
              </a:rPr>
              <a:t>тремоло</a:t>
            </a:r>
            <a:r>
              <a:rPr lang="ru-RU" dirty="0" smtClean="0"/>
              <a:t> используются также палочки от </a:t>
            </a:r>
            <a:r>
              <a:rPr lang="ru-RU" dirty="0" smtClean="0">
                <a:hlinkClick r:id="rId6" action="ppaction://hlinkfile" tooltip="Литавры"/>
              </a:rPr>
              <a:t>литавр</a:t>
            </a:r>
            <a:r>
              <a:rPr lang="ru-RU" dirty="0" smtClean="0"/>
              <a:t>, от </a:t>
            </a:r>
            <a:r>
              <a:rPr lang="ru-RU" dirty="0" smtClean="0">
                <a:hlinkClick r:id="rId7" action="ppaction://hlinkfile" tooltip="Малый барабан"/>
              </a:rPr>
              <a:t>малого барабана</a:t>
            </a:r>
            <a:r>
              <a:rPr lang="ru-RU" dirty="0" smtClean="0"/>
              <a:t> и других ударных инструментов.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im3-tub.yandex.net/i?id=24488760&amp;tov=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714620"/>
            <a:ext cx="5007299" cy="314327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1000100" y="571480"/>
            <a:ext cx="392909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литавры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286512" y="1142985"/>
            <a:ext cx="264320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большие медные котлы, верх которых затянут кожей;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 помощью винтов натяжение кожи можно изменять и тогда звук становится выше или ниже;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играют на литаврах палочками, обтянутыми войлоком.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ymbals_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2428868"/>
            <a:ext cx="2625725" cy="2763838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85786" y="642918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тарелки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86446" y="714356"/>
            <a:ext cx="292895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плоские металлические пластинки;</a:t>
            </a:r>
          </a:p>
          <a:p>
            <a:endParaRPr lang="ru-RU" dirty="0" smtClean="0"/>
          </a:p>
          <a:p>
            <a:r>
              <a:rPr lang="ru-RU" dirty="0" smtClean="0"/>
              <a:t> в оркестре обычно бывает пара тарелок; </a:t>
            </a:r>
          </a:p>
          <a:p>
            <a:endParaRPr lang="ru-RU" dirty="0" smtClean="0"/>
          </a:p>
          <a:p>
            <a:r>
              <a:rPr lang="ru-RU" dirty="0" smtClean="0"/>
              <a:t>з</a:t>
            </a:r>
            <a:r>
              <a:rPr lang="ru-RU" dirty="0" smtClean="0"/>
              <a:t>вук </a:t>
            </a:r>
            <a:r>
              <a:rPr lang="ru-RU" dirty="0" smtClean="0"/>
              <a:t>извлекается ударом друг о друга, ударом по тарелке палочкой, ударом металлической метелкой.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Tambourine_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2071678"/>
            <a:ext cx="3200400" cy="2667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00100" y="714356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бубен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2066" y="928671"/>
            <a:ext cx="392909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Инструмент с неопределенной высотой звука. 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Это обруч с погремушками-маленькими металлическими тарелочками, вставленными в отверстия обруча. 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Играют на бубне, потряхивая его или ударяя по коже и обручу.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Безимени-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071678"/>
            <a:ext cx="5631006" cy="3281370"/>
          </a:xfrm>
          <a:prstGeom prst="rect">
            <a:avLst/>
          </a:prstGeom>
          <a:noFill/>
          <a:ln w="76200" cap="rnd">
            <a:solidFill>
              <a:srgbClr val="003399"/>
            </a:solidFill>
            <a:prstDash val="sysDot"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28596" y="285728"/>
            <a:ext cx="4429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колокола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72198" y="571480"/>
            <a:ext cx="307180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небольшие металлические трубки или пластинки подвешенные на перекладине;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их заставляют звучать колотушкой, обтянутой кожей; </a:t>
            </a:r>
          </a:p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применяют в музыке там, где нужно изобразить колокольный звон.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28596" y="142852"/>
            <a:ext cx="8072494" cy="707886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Arial" pitchFamily="34" charset="0"/>
                <a:cs typeface="Arial" pitchFamily="34" charset="0"/>
              </a:rPr>
              <a:t>Музыкальные инструменты</a:t>
            </a:r>
            <a:endParaRPr lang="ru-RU" sz="4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1857364"/>
            <a:ext cx="3357586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Струнно-смычковые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000496" y="1857364"/>
            <a:ext cx="2143140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Духовые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500826" y="1857364"/>
            <a:ext cx="2143204" cy="400110"/>
          </a:xfrm>
          <a:prstGeom prst="rect">
            <a:avLst/>
          </a:prstGeom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Ударные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1" name="Picture 7" descr="violin_B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063881">
            <a:off x="357767" y="2612115"/>
            <a:ext cx="1151068" cy="1622867"/>
          </a:xfrm>
          <a:prstGeom prst="rect">
            <a:avLst/>
          </a:prstGeom>
          <a:noFill/>
        </p:spPr>
      </p:pic>
      <p:pic>
        <p:nvPicPr>
          <p:cNvPr id="12" name="Picture 6" descr="cell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731577">
            <a:off x="326616" y="4713313"/>
            <a:ext cx="857256" cy="1831786"/>
          </a:xfrm>
          <a:prstGeom prst="rect">
            <a:avLst/>
          </a:prstGeom>
          <a:noFill/>
        </p:spPr>
      </p:pic>
      <p:pic>
        <p:nvPicPr>
          <p:cNvPr id="13" name="Picture 3" descr="Картинка 11 из 250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209381">
            <a:off x="1665294" y="4716244"/>
            <a:ext cx="785818" cy="2138280"/>
          </a:xfrm>
          <a:prstGeom prst="rect">
            <a:avLst/>
          </a:prstGeom>
          <a:noFill/>
        </p:spPr>
      </p:pic>
      <p:pic>
        <p:nvPicPr>
          <p:cNvPr id="14" name="Picture 2" descr="http://n-muz.ru/small_images/29_AMADEUS_VM40116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2571744"/>
            <a:ext cx="1643074" cy="2464610"/>
          </a:xfrm>
          <a:prstGeom prst="rect">
            <a:avLst/>
          </a:prstGeom>
          <a:noFill/>
        </p:spPr>
      </p:pic>
      <p:pic>
        <p:nvPicPr>
          <p:cNvPr id="9218" name="Picture 2" descr="Картинка 14 из 7168">
            <a:hlinkClick r:id="rId7"/>
          </p:cNvPr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857488" y="3714752"/>
            <a:ext cx="1090152" cy="785818"/>
          </a:xfrm>
          <a:prstGeom prst="rect">
            <a:avLst/>
          </a:prstGeom>
          <a:noFill/>
        </p:spPr>
      </p:pic>
      <p:pic>
        <p:nvPicPr>
          <p:cNvPr id="9220" name="Picture 4" descr="http://im2-tub.yandex.net/i?id=47603835&amp;tov=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00496" y="3143248"/>
            <a:ext cx="895350" cy="990601"/>
          </a:xfrm>
          <a:prstGeom prst="rect">
            <a:avLst/>
          </a:prstGeom>
          <a:noFill/>
        </p:spPr>
      </p:pic>
      <p:pic>
        <p:nvPicPr>
          <p:cNvPr id="9222" name="Picture 6" descr="http://im3-tub.yandex.net/i?id=599046&amp;tov=3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786182" y="4071942"/>
            <a:ext cx="1238250" cy="733426"/>
          </a:xfrm>
          <a:prstGeom prst="rect">
            <a:avLst/>
          </a:prstGeom>
          <a:noFill/>
        </p:spPr>
      </p:pic>
      <p:pic>
        <p:nvPicPr>
          <p:cNvPr id="19" name="Picture 8" descr="EN000908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 rot="16722516">
            <a:off x="3324599" y="4896243"/>
            <a:ext cx="1571636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Picture 3" descr="http://im6-tub.yandex.net/i?id=47518018&amp;tov=6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rot="20199051">
            <a:off x="4912467" y="2530422"/>
            <a:ext cx="1204922" cy="1606563"/>
          </a:xfrm>
          <a:prstGeom prst="rect">
            <a:avLst/>
          </a:prstGeom>
          <a:noFill/>
        </p:spPr>
      </p:pic>
      <p:pic>
        <p:nvPicPr>
          <p:cNvPr id="24" name="Picture 1030" descr="Tuba3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857752" y="4572008"/>
            <a:ext cx="1571636" cy="20102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5" descr="Trombone2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2857488" y="2357430"/>
            <a:ext cx="1576142" cy="11668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" name="Picture 5" descr="drum_kit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572264" y="5072074"/>
            <a:ext cx="1952503" cy="1677037"/>
          </a:xfrm>
          <a:prstGeom prst="rect">
            <a:avLst/>
          </a:prstGeom>
          <a:noFill/>
        </p:spPr>
      </p:pic>
      <p:pic>
        <p:nvPicPr>
          <p:cNvPr id="27" name="Picture 8" descr="Безимени-1"/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6572264" y="2500306"/>
            <a:ext cx="1593688" cy="928694"/>
          </a:xfrm>
          <a:prstGeom prst="rect">
            <a:avLst/>
          </a:prstGeom>
          <a:noFill/>
          <a:ln w="76200" cap="rnd">
            <a:solidFill>
              <a:srgbClr val="003399"/>
            </a:solidFill>
            <a:prstDash val="sysDot"/>
            <a:miter lim="800000"/>
            <a:headEnd/>
            <a:tailEnd/>
          </a:ln>
        </p:spPr>
      </p:pic>
      <p:pic>
        <p:nvPicPr>
          <p:cNvPr id="28" name="Picture 4" descr="http://im3-tub.yandex.net/i?id=24488760&amp;tov=3"/>
          <p:cNvPicPr>
            <a:picLocks noChangeAspect="1" noChangeArrowheads="1"/>
          </p:cNvPicPr>
          <p:nvPr/>
        </p:nvPicPr>
        <p:blipFill>
          <a:blip r:embed="rId17"/>
          <a:srcRect/>
          <a:stretch>
            <a:fillRect/>
          </a:stretch>
        </p:blipFill>
        <p:spPr bwMode="auto">
          <a:xfrm rot="1338852">
            <a:off x="6335986" y="3817962"/>
            <a:ext cx="1479429" cy="928694"/>
          </a:xfrm>
          <a:prstGeom prst="rect">
            <a:avLst/>
          </a:prstGeom>
          <a:noFill/>
        </p:spPr>
      </p:pic>
      <p:pic>
        <p:nvPicPr>
          <p:cNvPr id="29" name="Picture 5" descr="Tambourine_03"/>
          <p:cNvPicPr>
            <a:picLocks noChangeAspect="1" noChangeArrowheads="1"/>
          </p:cNvPicPr>
          <p:nvPr/>
        </p:nvPicPr>
        <p:blipFill>
          <a:blip r:embed="rId18"/>
          <a:srcRect/>
          <a:stretch>
            <a:fillRect/>
          </a:stretch>
        </p:blipFill>
        <p:spPr bwMode="auto">
          <a:xfrm>
            <a:off x="8072462" y="3500438"/>
            <a:ext cx="771531" cy="642942"/>
          </a:xfrm>
          <a:prstGeom prst="rect">
            <a:avLst/>
          </a:prstGeom>
          <a:noFill/>
        </p:spPr>
      </p:pic>
      <p:pic>
        <p:nvPicPr>
          <p:cNvPr id="30" name="Picture 5" descr="Cymbals_2"/>
          <p:cNvPicPr>
            <a:picLocks noChangeAspect="1" noChangeArrowheads="1"/>
          </p:cNvPicPr>
          <p:nvPr/>
        </p:nvPicPr>
        <p:blipFill>
          <a:blip r:embed="rId19"/>
          <a:srcRect/>
          <a:stretch>
            <a:fillRect/>
          </a:stretch>
        </p:blipFill>
        <p:spPr bwMode="auto">
          <a:xfrm rot="1817830">
            <a:off x="8121489" y="4610737"/>
            <a:ext cx="610813" cy="642942"/>
          </a:xfrm>
          <a:prstGeom prst="rect">
            <a:avLst/>
          </a:prstGeom>
          <a:noFill/>
        </p:spPr>
      </p:pic>
      <p:pic>
        <p:nvPicPr>
          <p:cNvPr id="22" name="Picture 3" descr="Картинка 11 из 250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209381">
            <a:off x="1665295" y="4716244"/>
            <a:ext cx="785818" cy="2138280"/>
          </a:xfrm>
          <a:prstGeom prst="rect">
            <a:avLst/>
          </a:prstGeom>
          <a:noFill/>
        </p:spPr>
      </p:pic>
      <p:pic>
        <p:nvPicPr>
          <p:cNvPr id="23" name="Picture 3" descr="Картинка 11 из 2509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19209381">
            <a:off x="1817695" y="4868644"/>
            <a:ext cx="785818" cy="2138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 descr="violin_BW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928670"/>
            <a:ext cx="3567113" cy="50292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28596" y="357166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скрипка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072066" y="1285860"/>
            <a:ext cx="364333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от слова  скрипеть; с итальянского - </a:t>
            </a:r>
            <a:r>
              <a:rPr lang="ru-RU" dirty="0" err="1" smtClean="0"/>
              <a:t>viola</a:t>
            </a:r>
            <a:r>
              <a:rPr lang="ru-RU" dirty="0" smtClean="0"/>
              <a:t>, </a:t>
            </a:r>
          </a:p>
          <a:p>
            <a:endParaRPr lang="ru-RU" dirty="0" smtClean="0"/>
          </a:p>
          <a:p>
            <a:r>
              <a:rPr lang="ru-RU" dirty="0" smtClean="0"/>
              <a:t>струнный смычковый музыкальный инструмент. </a:t>
            </a:r>
          </a:p>
          <a:p>
            <a:endParaRPr lang="ru-RU" dirty="0" smtClean="0"/>
          </a:p>
          <a:p>
            <a:r>
              <a:rPr lang="ru-RU" dirty="0" smtClean="0"/>
              <a:t>Основной приём извлечения звука — ведение смычком по струнам, </a:t>
            </a:r>
          </a:p>
          <a:p>
            <a:endParaRPr lang="ru-RU" dirty="0" smtClean="0"/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используется способ игры </a:t>
            </a:r>
            <a:r>
              <a:rPr lang="ru-RU" dirty="0" smtClean="0">
                <a:hlinkClick r:id="rId3"/>
              </a:rPr>
              <a:t>флажолетами</a:t>
            </a:r>
            <a:r>
              <a:rPr lang="ru-RU" dirty="0" smtClean="0"/>
              <a:t>, 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иногда звук извлекается щипком — </a:t>
            </a:r>
            <a:r>
              <a:rPr lang="ru-RU" dirty="0" smtClean="0">
                <a:hlinkClick r:id="rId4"/>
              </a:rPr>
              <a:t>пиццикато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ell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28" y="1142984"/>
            <a:ext cx="2471738" cy="5281613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57158" y="500042"/>
            <a:ext cx="335758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виолончель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357686" y="328612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смычковый музыкальный инструмент скрипичного семейства </a:t>
            </a:r>
            <a:r>
              <a:rPr lang="ru-RU" dirty="0" err="1" smtClean="0"/>
              <a:t>басо-тенорового</a:t>
            </a:r>
            <a:r>
              <a:rPr lang="ru-RU" dirty="0" smtClean="0"/>
              <a:t> регистра. </a:t>
            </a:r>
          </a:p>
          <a:p>
            <a:endParaRPr lang="ru-RU" dirty="0" smtClean="0"/>
          </a:p>
          <a:p>
            <a:r>
              <a:rPr lang="ru-RU" dirty="0" smtClean="0"/>
              <a:t>Применяется как сольный, ансамблевый и оркестровый инструмент.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Картинка 11 из 25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18"/>
            <a:ext cx="2143140" cy="5831673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286248" y="214290"/>
            <a:ext cx="428628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контрабас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29124" y="1857364"/>
            <a:ext cx="428628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струнный смычковый музыкальный инструмент;</a:t>
            </a:r>
          </a:p>
          <a:p>
            <a:endParaRPr lang="ru-RU" dirty="0" smtClean="0"/>
          </a:p>
          <a:p>
            <a:r>
              <a:rPr lang="ru-RU" dirty="0" smtClean="0"/>
              <a:t> самый большой по размерам (длина около 2 </a:t>
            </a:r>
            <a:r>
              <a:rPr lang="ru-RU" i="1" dirty="0" smtClean="0"/>
              <a:t>м</a:t>
            </a:r>
            <a:r>
              <a:rPr lang="ru-RU" dirty="0" smtClean="0"/>
              <a:t>)и самый низкий по звучанию инструмент скрипичного семейства; </a:t>
            </a:r>
          </a:p>
          <a:p>
            <a:endParaRPr lang="ru-RU" dirty="0" smtClean="0"/>
          </a:p>
          <a:p>
            <a:r>
              <a:rPr lang="ru-RU" dirty="0" smtClean="0"/>
              <a:t>имеет 4 струны, настраиваемые по квартам;</a:t>
            </a:r>
          </a:p>
          <a:p>
            <a:endParaRPr lang="ru-RU" dirty="0" smtClean="0"/>
          </a:p>
          <a:p>
            <a:r>
              <a:rPr lang="ru-RU" dirty="0" smtClean="0"/>
              <a:t>существуют также 3- и 5-струнные контрабасы; </a:t>
            </a:r>
          </a:p>
          <a:p>
            <a:endParaRPr lang="ru-RU" dirty="0" smtClean="0"/>
          </a:p>
          <a:p>
            <a:r>
              <a:rPr lang="ru-RU" dirty="0" smtClean="0"/>
              <a:t>играют на контрабасе обычно стоя.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n-muz.ru/small_images/29_AMADEUS_VM4011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357298"/>
            <a:ext cx="2643206" cy="3964807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071538" y="357166"/>
            <a:ext cx="35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альт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286000" y="1166843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071934" y="642918"/>
            <a:ext cx="4572032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4-струнный смычковый инструмент скрипичного семейства </a:t>
            </a:r>
          </a:p>
          <a:p>
            <a:endParaRPr lang="ru-RU" dirty="0" smtClean="0"/>
          </a:p>
          <a:p>
            <a:r>
              <a:rPr lang="ru-RU" dirty="0" smtClean="0"/>
              <a:t> у альта менее яркая, чем у скрипки, но поэтичная, мягкая, густая звучность;</a:t>
            </a:r>
          </a:p>
          <a:p>
            <a:endParaRPr lang="ru-RU" dirty="0" smtClean="0"/>
          </a:p>
          <a:p>
            <a:r>
              <a:rPr lang="ru-RU" dirty="0" smtClean="0"/>
              <a:t>применяют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 в ансамбле (обязательный участник     смычкового квартета); </a:t>
            </a:r>
          </a:p>
          <a:p>
            <a:pPr>
              <a:buFont typeface="Arial" pitchFamily="34" charset="0"/>
              <a:buChar char="•"/>
            </a:pPr>
            <a:r>
              <a:rPr lang="ru-RU" dirty="0" smtClean="0"/>
              <a:t>в симфоническом оркестре (обычно в оркестре 8—10 альтистов), реже как сольный инструмент.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7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EN00102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857232"/>
            <a:ext cx="500066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500042"/>
            <a:ext cx="2428892" cy="714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флейта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072066" y="928671"/>
            <a:ext cx="3714776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духовой музыкальный инструмент;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различаются по способу держания инструмента при игре: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продольная  флейта (держат в вертикальном положении;    </a:t>
            </a:r>
          </a:p>
          <a:p>
            <a:pPr>
              <a:buFontTx/>
              <a:buChar char="-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поперечная </a:t>
            </a: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(держат горизонтально); 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современная флейта имеет прямой, закрытый с одного конца цилиндрический ствол;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изготовляется из специальных сортов дерева, металла, а также пластмассы;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 звучание ясное, прозрачное, холодноватое.</a:t>
            </a:r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EN0007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4857752" cy="4857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071538" y="500042"/>
            <a:ext cx="292895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Гобой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286248" y="428604"/>
            <a:ext cx="4572000" cy="424731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деревянный духовой язычковый музыкальный инструмент; </a:t>
            </a:r>
          </a:p>
          <a:p>
            <a:endParaRPr lang="ru-RU" dirty="0" smtClean="0"/>
          </a:p>
          <a:p>
            <a:r>
              <a:rPr lang="ru-RU" dirty="0" smtClean="0"/>
              <a:t>современный  гобой— прямая деревянная трубка, состоящая из верхнего и среднего колен и раструба; </a:t>
            </a:r>
          </a:p>
          <a:p>
            <a:endParaRPr lang="ru-RU" dirty="0" smtClean="0"/>
          </a:p>
          <a:p>
            <a:r>
              <a:rPr lang="ru-RU" dirty="0" smtClean="0"/>
              <a:t>существуют гобои двух систем — немецкой и французской.;</a:t>
            </a:r>
          </a:p>
          <a:p>
            <a:endParaRPr lang="ru-RU" dirty="0" smtClean="0"/>
          </a:p>
          <a:p>
            <a:r>
              <a:rPr lang="ru-RU" dirty="0" smtClean="0"/>
              <a:t>широкое распространение получил гобой французской системы, имеющий более совершенный клапанный механизм и отличающийся чистотой интонации; звучание его — острое, носового оттенка.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EN00083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42908" y="1071546"/>
            <a:ext cx="5429288" cy="5429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28662" y="428604"/>
            <a:ext cx="32861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Кларнет</a:t>
            </a:r>
            <a:endParaRPr lang="ru-RU" sz="400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286248" y="1571612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музыкальный инструмент семейства деревянных духовых;</a:t>
            </a:r>
          </a:p>
          <a:p>
            <a:endParaRPr lang="ru-RU" dirty="0" smtClean="0"/>
          </a:p>
          <a:p>
            <a:r>
              <a:rPr lang="ru-RU" dirty="0" smtClean="0"/>
              <a:t> произошёл от свирели; </a:t>
            </a:r>
          </a:p>
          <a:p>
            <a:endParaRPr lang="ru-RU" dirty="0" smtClean="0"/>
          </a:p>
          <a:p>
            <a:r>
              <a:rPr lang="ru-RU" dirty="0" smtClean="0"/>
              <a:t>изготовляется из древесины </a:t>
            </a:r>
            <a:r>
              <a:rPr lang="ru-RU" dirty="0" err="1" smtClean="0"/>
              <a:t>гренадиллового</a:t>
            </a:r>
            <a:r>
              <a:rPr lang="ru-RU" dirty="0" smtClean="0"/>
              <a:t> или эбенового дерева и из пластмассы.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349</TotalTime>
  <Words>636</Words>
  <Application>Microsoft Office PowerPoint</Application>
  <PresentationFormat>Экран (4:3)</PresentationFormat>
  <Paragraphs>126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Тема Office</vt:lpstr>
      <vt:lpstr>Музыкальные инструменты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Company>school590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КозловаЕ</dc:creator>
  <cp:lastModifiedBy>КозловаЕ</cp:lastModifiedBy>
  <cp:revision>38</cp:revision>
  <dcterms:created xsi:type="dcterms:W3CDTF">2008-10-02T13:31:57Z</dcterms:created>
  <dcterms:modified xsi:type="dcterms:W3CDTF">2008-10-07T15:15:27Z</dcterms:modified>
</cp:coreProperties>
</file>